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sldIdLst>
    <p:sldId id="256" r:id="rId5"/>
    <p:sldId id="258" r:id="rId6"/>
    <p:sldId id="275" r:id="rId7"/>
    <p:sldId id="270" r:id="rId8"/>
    <p:sldId id="276" r:id="rId9"/>
    <p:sldId id="277" r:id="rId10"/>
    <p:sldId id="272"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45641-56EC-8EE0-D3F6-86300F5E5729}" v="14" dt="2026-04-24T12:23:01.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5428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63168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8256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3455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6047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4/24/2026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9491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4/24/2026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88725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4/24/2026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9503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52942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4/24/2026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7066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4/24/2026</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9793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4/24/2026</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249433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info@standrews-infant.surrey.sch.uk"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11707367"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1D153E-A85F-46C0-8DF3-0BC09CF589FC}"/>
              </a:ext>
            </a:extLst>
          </p:cNvPr>
          <p:cNvSpPr>
            <a:spLocks noGrp="1"/>
          </p:cNvSpPr>
          <p:nvPr>
            <p:ph type="ctrTitle"/>
          </p:nvPr>
        </p:nvSpPr>
        <p:spPr>
          <a:xfrm>
            <a:off x="1069848" y="3908245"/>
            <a:ext cx="10210862" cy="1326227"/>
          </a:xfrm>
        </p:spPr>
        <p:txBody>
          <a:bodyPr>
            <a:normAutofit/>
          </a:bodyPr>
          <a:lstStyle/>
          <a:p>
            <a:r>
              <a:rPr lang="en-GB" sz="4100">
                <a:latin typeface="Calibri"/>
                <a:cs typeface="Calibri"/>
              </a:rPr>
              <a:t>Welcome to </a:t>
            </a:r>
            <a:br>
              <a:rPr lang="en-GB" sz="4100">
                <a:latin typeface="Calibri"/>
              </a:rPr>
            </a:br>
            <a:r>
              <a:rPr lang="en-GB" sz="4100">
                <a:latin typeface="Calibri"/>
              </a:rPr>
              <a:t>St Andrew’s Infant</a:t>
            </a:r>
            <a:r>
              <a:rPr lang="en-GB" sz="4100">
                <a:latin typeface="Calibri"/>
                <a:cs typeface="Calibri"/>
              </a:rPr>
              <a:t> School</a:t>
            </a:r>
          </a:p>
        </p:txBody>
      </p:sp>
      <p:sp>
        <p:nvSpPr>
          <p:cNvPr id="3" name="Subtitle 2">
            <a:extLst>
              <a:ext uri="{FF2B5EF4-FFF2-40B4-BE49-F238E27FC236}">
                <a16:creationId xmlns:a16="http://schemas.microsoft.com/office/drawing/2014/main" id="{FE46E004-863D-4996-A4EF-22780A182310}"/>
              </a:ext>
            </a:extLst>
          </p:cNvPr>
          <p:cNvSpPr>
            <a:spLocks noGrp="1"/>
          </p:cNvSpPr>
          <p:nvPr>
            <p:ph type="subTitle" idx="1"/>
          </p:nvPr>
        </p:nvSpPr>
        <p:spPr>
          <a:xfrm>
            <a:off x="1100014" y="5234473"/>
            <a:ext cx="10180696" cy="667414"/>
          </a:xfrm>
        </p:spPr>
        <p:txBody>
          <a:bodyPr>
            <a:normAutofit/>
          </a:bodyPr>
          <a:lstStyle/>
          <a:p>
            <a:r>
              <a:rPr lang="en-GB">
                <a:latin typeface="Calibri"/>
                <a:ea typeface="Calibri"/>
                <a:cs typeface="Calibri"/>
              </a:rPr>
              <a:t>Friday 24th April 2026 1.30pm</a:t>
            </a:r>
            <a:endParaRPr lang="en-GB">
              <a:solidFill>
                <a:srgbClr val="000000"/>
              </a:solidFill>
              <a:latin typeface="Calibri"/>
              <a:ea typeface="Calibri"/>
              <a:cs typeface="Calibri"/>
            </a:endParaRPr>
          </a:p>
          <a:p>
            <a:endParaRPr lang="en-GB" cap="none">
              <a:latin typeface="Calibri"/>
              <a:ea typeface="Calibri"/>
              <a:cs typeface="Calibri"/>
            </a:endParaRPr>
          </a:p>
        </p:txBody>
      </p:sp>
      <p:pic>
        <p:nvPicPr>
          <p:cNvPr id="5" name="Picture 4">
            <a:extLst>
              <a:ext uri="{FF2B5EF4-FFF2-40B4-BE49-F238E27FC236}">
                <a16:creationId xmlns:a16="http://schemas.microsoft.com/office/drawing/2014/main" id="{8E7DD6F8-EF67-4343-8634-9E4A0BD0D4DD}"/>
              </a:ext>
            </a:extLst>
          </p:cNvPr>
          <p:cNvPicPr>
            <a:picLocks noChangeAspect="1"/>
          </p:cNvPicPr>
          <p:nvPr/>
        </p:nvPicPr>
        <p:blipFill>
          <a:blip r:embed="rId2"/>
          <a:stretch>
            <a:fillRect/>
          </a:stretch>
        </p:blipFill>
        <p:spPr>
          <a:xfrm>
            <a:off x="1243011" y="326845"/>
            <a:ext cx="9705975" cy="3581400"/>
          </a:xfrm>
          <a:prstGeom prst="rect">
            <a:avLst/>
          </a:prstGeom>
        </p:spPr>
      </p:pic>
    </p:spTree>
    <p:extLst>
      <p:ext uri="{BB962C8B-B14F-4D97-AF65-F5344CB8AC3E}">
        <p14:creationId xmlns:p14="http://schemas.microsoft.com/office/powerpoint/2010/main" val="360186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2">
            <a:extLst>
              <a:ext uri="{FF2B5EF4-FFF2-40B4-BE49-F238E27FC236}">
                <a16:creationId xmlns:a16="http://schemas.microsoft.com/office/drawing/2014/main" id="{1B60EBD3-4B63-4327-BD04-FC3E346AC5C1}"/>
              </a:ext>
            </a:extLst>
          </p:cNvPr>
          <p:cNvSpPr txBox="1">
            <a:spLocks noChangeArrowheads="1"/>
          </p:cNvSpPr>
          <p:nvPr/>
        </p:nvSpPr>
        <p:spPr>
          <a:xfrm>
            <a:off x="4217833" y="3537821"/>
            <a:ext cx="7231226" cy="573110"/>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buNone/>
            </a:pPr>
            <a:r>
              <a:rPr lang="en-US" altLang="en-US" sz="2800" b="1">
                <a:solidFill>
                  <a:schemeClr val="tx1">
                    <a:lumMod val="65000"/>
                    <a:lumOff val="35000"/>
                  </a:schemeClr>
                </a:solidFill>
                <a:latin typeface="Calibri"/>
                <a:cs typeface="Calibri"/>
              </a:rPr>
              <a:t>Stay and Play Sessions</a:t>
            </a:r>
          </a:p>
          <a:p>
            <a:pPr marL="0" indent="0">
              <a:lnSpc>
                <a:spcPct val="90000"/>
              </a:lnSpc>
              <a:buNone/>
            </a:pPr>
            <a:r>
              <a:rPr lang="en-US" altLang="en-US" sz="2800" b="1">
                <a:solidFill>
                  <a:schemeClr val="tx1">
                    <a:lumMod val="65000"/>
                    <a:lumOff val="35000"/>
                  </a:schemeClr>
                </a:solidFill>
                <a:latin typeface="Calibri"/>
                <a:cs typeface="Calibri"/>
              </a:rPr>
              <a:t>Parents’ Meeting</a:t>
            </a:r>
          </a:p>
          <a:p>
            <a:pPr marL="0" indent="0">
              <a:lnSpc>
                <a:spcPct val="90000"/>
              </a:lnSpc>
              <a:buNone/>
            </a:pPr>
            <a:r>
              <a:rPr lang="en-US" altLang="en-US" sz="2800" b="1">
                <a:solidFill>
                  <a:schemeClr val="tx1">
                    <a:lumMod val="65000"/>
                    <a:lumOff val="35000"/>
                  </a:schemeClr>
                </a:solidFill>
                <a:latin typeface="Calibri"/>
                <a:cs typeface="Calibri"/>
              </a:rPr>
              <a:t>Home Visits</a:t>
            </a:r>
          </a:p>
          <a:p>
            <a:pPr marL="0" indent="0">
              <a:lnSpc>
                <a:spcPct val="90000"/>
              </a:lnSpc>
              <a:buNone/>
            </a:pPr>
            <a:r>
              <a:rPr lang="en-US" altLang="en-US" sz="2800" b="1">
                <a:solidFill>
                  <a:schemeClr val="tx1">
                    <a:lumMod val="65000"/>
                    <a:lumOff val="35000"/>
                  </a:schemeClr>
                </a:solidFill>
                <a:latin typeface="Calibri"/>
                <a:cs typeface="Calibri"/>
              </a:rPr>
              <a:t>First Day at School</a:t>
            </a:r>
          </a:p>
          <a:p>
            <a:pPr marL="0" indent="0">
              <a:lnSpc>
                <a:spcPct val="90000"/>
              </a:lnSpc>
              <a:buNone/>
            </a:pPr>
            <a:endParaRPr lang="en-US" altLang="en-US" sz="2800" b="1">
              <a:solidFill>
                <a:schemeClr val="tx1">
                  <a:lumMod val="65000"/>
                  <a:lumOff val="35000"/>
                </a:schemeClr>
              </a:solidFill>
              <a:latin typeface="Calibri"/>
              <a:cs typeface="Calibri"/>
            </a:endParaRPr>
          </a:p>
          <a:p>
            <a:pPr marL="0" indent="0">
              <a:lnSpc>
                <a:spcPct val="90000"/>
              </a:lnSpc>
              <a:buNone/>
            </a:pPr>
            <a:r>
              <a:rPr lang="en-US" altLang="en-US" sz="2400">
                <a:solidFill>
                  <a:schemeClr val="tx1">
                    <a:lumMod val="65000"/>
                    <a:lumOff val="35000"/>
                  </a:schemeClr>
                </a:solidFill>
                <a:latin typeface="Calibri"/>
                <a:cs typeface="Calibri"/>
              </a:rPr>
              <a:t>               </a:t>
            </a:r>
          </a:p>
        </p:txBody>
      </p:sp>
      <p:sp>
        <p:nvSpPr>
          <p:cNvPr id="15" name="Freeform: Shape 14">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85CD8129-0E61-4E60-BA6B-4EA68F8F3EA6}"/>
              </a:ext>
            </a:extLst>
          </p:cNvPr>
          <p:cNvSpPr txBox="1"/>
          <p:nvPr/>
        </p:nvSpPr>
        <p:spPr>
          <a:xfrm>
            <a:off x="5917721" y="36460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pic>
        <p:nvPicPr>
          <p:cNvPr id="12" name="Picture 1">
            <a:extLst>
              <a:ext uri="{FF2B5EF4-FFF2-40B4-BE49-F238E27FC236}">
                <a16:creationId xmlns:a16="http://schemas.microsoft.com/office/drawing/2014/main" id="{AF57F4CA-0BD0-4EFC-B75C-FC4ABB8E5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22" y="5066819"/>
            <a:ext cx="1153410" cy="80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55CE5B0-C5C6-485F-87A8-EA587F1694FB}"/>
              </a:ext>
            </a:extLst>
          </p:cNvPr>
          <p:cNvPicPr>
            <a:picLocks noChangeAspect="1"/>
          </p:cNvPicPr>
          <p:nvPr/>
        </p:nvPicPr>
        <p:blipFill>
          <a:blip r:embed="rId3"/>
          <a:stretch>
            <a:fillRect/>
          </a:stretch>
        </p:blipFill>
        <p:spPr>
          <a:xfrm>
            <a:off x="7884316" y="3802186"/>
            <a:ext cx="3748145" cy="2789691"/>
          </a:xfrm>
          <a:prstGeom prst="rect">
            <a:avLst/>
          </a:prstGeom>
        </p:spPr>
      </p:pic>
      <p:pic>
        <p:nvPicPr>
          <p:cNvPr id="4" name="Picture 3">
            <a:extLst>
              <a:ext uri="{FF2B5EF4-FFF2-40B4-BE49-F238E27FC236}">
                <a16:creationId xmlns:a16="http://schemas.microsoft.com/office/drawing/2014/main" id="{62C590A6-42B4-4B24-9B7B-6D30AB4C4B9F}"/>
              </a:ext>
            </a:extLst>
          </p:cNvPr>
          <p:cNvPicPr>
            <a:picLocks noChangeAspect="1"/>
          </p:cNvPicPr>
          <p:nvPr/>
        </p:nvPicPr>
        <p:blipFill>
          <a:blip r:embed="rId4"/>
          <a:stretch>
            <a:fillRect/>
          </a:stretch>
        </p:blipFill>
        <p:spPr>
          <a:xfrm>
            <a:off x="752989" y="1012494"/>
            <a:ext cx="2445148" cy="2789692"/>
          </a:xfrm>
          <a:prstGeom prst="rect">
            <a:avLst/>
          </a:prstGeom>
        </p:spPr>
      </p:pic>
    </p:spTree>
    <p:extLst>
      <p:ext uri="{BB962C8B-B14F-4D97-AF65-F5344CB8AC3E}">
        <p14:creationId xmlns:p14="http://schemas.microsoft.com/office/powerpoint/2010/main" val="396526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60EBD3-4B63-4327-BD04-FC3E346AC5C1}"/>
              </a:ext>
            </a:extLst>
          </p:cNvPr>
          <p:cNvSpPr txBox="1">
            <a:spLocks noChangeArrowheads="1"/>
          </p:cNvSpPr>
          <p:nvPr/>
        </p:nvSpPr>
        <p:spPr>
          <a:xfrm>
            <a:off x="4404739" y="762991"/>
            <a:ext cx="7231226" cy="6881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buNone/>
            </a:pPr>
            <a:r>
              <a:rPr lang="en-US" altLang="en-US" sz="2800" b="1">
                <a:solidFill>
                  <a:schemeClr val="tx1">
                    <a:lumMod val="65000"/>
                    <a:lumOff val="35000"/>
                  </a:schemeClr>
                </a:solidFill>
                <a:latin typeface="Calibri"/>
                <a:cs typeface="Calibri"/>
              </a:rPr>
              <a:t>Stay and Play visits to School</a:t>
            </a:r>
            <a:endParaRPr lang="en-US" sz="2800" b="1">
              <a:solidFill>
                <a:schemeClr val="tx1">
                  <a:lumMod val="65000"/>
                  <a:lumOff val="35000"/>
                </a:schemeClr>
              </a:solidFill>
              <a:latin typeface="Calibri"/>
              <a:cs typeface="Calibri"/>
            </a:endParaRPr>
          </a:p>
          <a:p>
            <a:pPr marL="0" indent="0">
              <a:lnSpc>
                <a:spcPct val="90000"/>
              </a:lnSpc>
              <a:buNone/>
            </a:pPr>
            <a:endParaRPr lang="en-US" altLang="en-US" sz="2800" b="1">
              <a:solidFill>
                <a:schemeClr val="tx1">
                  <a:lumMod val="65000"/>
                  <a:lumOff val="35000"/>
                </a:schemeClr>
              </a:solidFill>
              <a:latin typeface="Calibri"/>
              <a:cs typeface="Calibri"/>
            </a:endParaRPr>
          </a:p>
          <a:p>
            <a:pPr marL="0" indent="0">
              <a:lnSpc>
                <a:spcPct val="90000"/>
              </a:lnSpc>
              <a:buNone/>
            </a:pPr>
            <a:r>
              <a:rPr lang="en-US" altLang="en-US" sz="2400">
                <a:solidFill>
                  <a:schemeClr val="tx1">
                    <a:lumMod val="65000"/>
                    <a:lumOff val="35000"/>
                  </a:schemeClr>
                </a:solidFill>
                <a:latin typeface="Calibri"/>
                <a:cs typeface="Calibri"/>
              </a:rPr>
              <a:t>               </a:t>
            </a:r>
          </a:p>
        </p:txBody>
      </p:sp>
      <p:sp>
        <p:nvSpPr>
          <p:cNvPr id="5" name="TextBox 4">
            <a:extLst>
              <a:ext uri="{FF2B5EF4-FFF2-40B4-BE49-F238E27FC236}">
                <a16:creationId xmlns:a16="http://schemas.microsoft.com/office/drawing/2014/main" id="{2EA7C427-2E71-46F2-A3E9-66DD13CC3924}"/>
              </a:ext>
            </a:extLst>
          </p:cNvPr>
          <p:cNvSpPr txBox="1"/>
          <p:nvPr/>
        </p:nvSpPr>
        <p:spPr>
          <a:xfrm>
            <a:off x="5615796" y="49688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pic>
        <p:nvPicPr>
          <p:cNvPr id="16" name="Picture 1">
            <a:extLst>
              <a:ext uri="{FF2B5EF4-FFF2-40B4-BE49-F238E27FC236}">
                <a16:creationId xmlns:a16="http://schemas.microsoft.com/office/drawing/2014/main" id="{169425A0-C939-4B60-A7FC-1438E1563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22" y="5066819"/>
            <a:ext cx="1153410" cy="80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7CA02E3-690F-4454-9D03-1AFCB0DDD7F1}"/>
              </a:ext>
            </a:extLst>
          </p:cNvPr>
          <p:cNvPicPr>
            <a:picLocks noChangeAspect="1"/>
          </p:cNvPicPr>
          <p:nvPr/>
        </p:nvPicPr>
        <p:blipFill>
          <a:blip r:embed="rId3"/>
          <a:stretch>
            <a:fillRect/>
          </a:stretch>
        </p:blipFill>
        <p:spPr>
          <a:xfrm rot="20559488">
            <a:off x="697956" y="780445"/>
            <a:ext cx="3389525" cy="3066143"/>
          </a:xfrm>
          <a:prstGeom prst="rect">
            <a:avLst/>
          </a:prstGeom>
        </p:spPr>
      </p:pic>
      <p:sp>
        <p:nvSpPr>
          <p:cNvPr id="8" name="Rectangle 1">
            <a:extLst>
              <a:ext uri="{FF2B5EF4-FFF2-40B4-BE49-F238E27FC236}">
                <a16:creationId xmlns:a16="http://schemas.microsoft.com/office/drawing/2014/main" id="{7A9E7A28-2535-48D6-825E-29BDD55DD49B}"/>
              </a:ext>
            </a:extLst>
          </p:cNvPr>
          <p:cNvSpPr>
            <a:spLocks noChangeArrowheads="1"/>
          </p:cNvSpPr>
          <p:nvPr/>
        </p:nvSpPr>
        <p:spPr bwMode="auto">
          <a:xfrm flipV="1">
            <a:off x="3609817" y="3528145"/>
            <a:ext cx="12634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CA418F66-A8A1-4DDB-BCAE-1266FAE59277}"/>
              </a:ext>
            </a:extLst>
          </p:cNvPr>
          <p:cNvSpPr txBox="1"/>
          <p:nvPr/>
        </p:nvSpPr>
        <p:spPr>
          <a:xfrm>
            <a:off x="4646762" y="1233382"/>
            <a:ext cx="6759165" cy="2169825"/>
          </a:xfrm>
          <a:prstGeom prst="rect">
            <a:avLst/>
          </a:prstGeom>
          <a:noFill/>
        </p:spPr>
        <p:txBody>
          <a:bodyPr wrap="square" lIns="91440" tIns="45720" rIns="91440" bIns="45720" rtlCol="0" anchor="t">
            <a:spAutoFit/>
          </a:bodyPr>
          <a:lstStyle/>
          <a:p>
            <a:pPr fontAlgn="base"/>
            <a:r>
              <a:rPr lang="en-US" sz="2000" b="1"/>
              <a:t>Stay and Play Sessions</a:t>
            </a:r>
            <a:r>
              <a:rPr lang="en-US" sz="2000"/>
              <a:t>​</a:t>
            </a:r>
          </a:p>
          <a:p>
            <a:pPr>
              <a:lnSpc>
                <a:spcPct val="90000"/>
              </a:lnSpc>
              <a:spcBef>
                <a:spcPts val="1000"/>
              </a:spcBef>
            </a:pPr>
            <a:r>
              <a:rPr lang="en-US" sz="2000">
                <a:solidFill>
                  <a:schemeClr val="tx1">
                    <a:lumMod val="65000"/>
                    <a:lumOff val="35000"/>
                  </a:schemeClr>
                </a:solidFill>
                <a:latin typeface="Calibri"/>
                <a:ea typeface="Calibri"/>
                <a:cs typeface="Calibri"/>
              </a:rPr>
              <a:t>Each child will attend two introductory sessions.</a:t>
            </a:r>
            <a:endParaRPr lang="en-US" sz="2000">
              <a:latin typeface="Calibri"/>
              <a:ea typeface="Calibri"/>
              <a:cs typeface="Calibri"/>
            </a:endParaRPr>
          </a:p>
          <a:p>
            <a:pPr>
              <a:lnSpc>
                <a:spcPct val="90000"/>
              </a:lnSpc>
              <a:spcBef>
                <a:spcPts val="1000"/>
              </a:spcBef>
            </a:pPr>
            <a:r>
              <a:rPr lang="en-US" sz="2000">
                <a:solidFill>
                  <a:schemeClr val="tx1">
                    <a:lumMod val="65000"/>
                    <a:lumOff val="35000"/>
                  </a:schemeClr>
                </a:solidFill>
                <a:latin typeface="Calibri"/>
                <a:ea typeface="Calibri"/>
                <a:cs typeface="Calibri"/>
              </a:rPr>
              <a:t>Children will be divided into 3 groups of 10 children.</a:t>
            </a:r>
          </a:p>
          <a:p>
            <a:pPr>
              <a:lnSpc>
                <a:spcPct val="90000"/>
              </a:lnSpc>
              <a:spcBef>
                <a:spcPts val="1000"/>
              </a:spcBef>
            </a:pPr>
            <a:r>
              <a:rPr lang="en-US" sz="2000">
                <a:solidFill>
                  <a:schemeClr val="tx1">
                    <a:lumMod val="65000"/>
                    <a:lumOff val="35000"/>
                  </a:schemeClr>
                </a:solidFill>
                <a:latin typeface="Calibri"/>
                <a:ea typeface="Calibri"/>
                <a:cs typeface="Calibri"/>
              </a:rPr>
              <a:t>Each session will be 45 minutes long 3:45 – 4:30</a:t>
            </a:r>
          </a:p>
          <a:p>
            <a:endParaRPr lang="en-US"/>
          </a:p>
          <a:p>
            <a:endParaRPr lang="en-GB"/>
          </a:p>
        </p:txBody>
      </p:sp>
      <p:graphicFrame>
        <p:nvGraphicFramePr>
          <p:cNvPr id="12" name="Table 11">
            <a:extLst>
              <a:ext uri="{FF2B5EF4-FFF2-40B4-BE49-F238E27FC236}">
                <a16:creationId xmlns:a16="http://schemas.microsoft.com/office/drawing/2014/main" id="{897094A9-1C35-221A-2F2F-A14ED2BAEFE7}"/>
              </a:ext>
            </a:extLst>
          </p:cNvPr>
          <p:cNvGraphicFramePr>
            <a:graphicFrameLocks noGrp="1"/>
          </p:cNvGraphicFramePr>
          <p:nvPr>
            <p:extLst>
              <p:ext uri="{D42A27DB-BD31-4B8C-83A1-F6EECF244321}">
                <p14:modId xmlns:p14="http://schemas.microsoft.com/office/powerpoint/2010/main" val="2191467114"/>
              </p:ext>
            </p:extLst>
          </p:nvPr>
        </p:nvGraphicFramePr>
        <p:xfrm>
          <a:off x="4471357" y="3623094"/>
          <a:ext cx="6514351" cy="1514475"/>
        </p:xfrm>
        <a:graphic>
          <a:graphicData uri="http://schemas.openxmlformats.org/drawingml/2006/table">
            <a:tbl>
              <a:tblPr bandRow="1">
                <a:tableStyleId>{5C22544A-7EE6-4342-B048-85BDC9FD1C3A}</a:tableStyleId>
              </a:tblPr>
              <a:tblGrid>
                <a:gridCol w="2117668">
                  <a:extLst>
                    <a:ext uri="{9D8B030D-6E8A-4147-A177-3AD203B41FA5}">
                      <a16:colId xmlns:a16="http://schemas.microsoft.com/office/drawing/2014/main" val="697242956"/>
                    </a:ext>
                  </a:extLst>
                </a:gridCol>
                <a:gridCol w="2117668">
                  <a:extLst>
                    <a:ext uri="{9D8B030D-6E8A-4147-A177-3AD203B41FA5}">
                      <a16:colId xmlns:a16="http://schemas.microsoft.com/office/drawing/2014/main" val="4118025123"/>
                    </a:ext>
                  </a:extLst>
                </a:gridCol>
                <a:gridCol w="2279015">
                  <a:extLst>
                    <a:ext uri="{9D8B030D-6E8A-4147-A177-3AD203B41FA5}">
                      <a16:colId xmlns:a16="http://schemas.microsoft.com/office/drawing/2014/main" val="3715603374"/>
                    </a:ext>
                  </a:extLst>
                </a:gridCol>
              </a:tblGrid>
              <a:tr h="428625">
                <a:tc>
                  <a:txBody>
                    <a:bodyPr/>
                    <a:lstStyle/>
                    <a:p>
                      <a:pPr algn="ctr" fontAlgn="base">
                        <a:lnSpc>
                          <a:spcPts val="2175"/>
                        </a:lnSpc>
                        <a:buNone/>
                      </a:pPr>
                      <a:endParaRPr lang="en-US" b="1">
                        <a:solidFill>
                          <a:schemeClr val="accent1">
                            <a:lumMod val="40000"/>
                            <a:lumOff val="60000"/>
                          </a:schemeClr>
                        </a:solidFill>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ase">
                        <a:lnSpc>
                          <a:spcPts val="2175"/>
                        </a:lnSpc>
                        <a:buNone/>
                      </a:pPr>
                      <a:r>
                        <a:rPr lang="en-US" sz="1800" b="1">
                          <a:solidFill>
                            <a:schemeClr val="accent1">
                              <a:lumMod val="40000"/>
                              <a:lumOff val="60000"/>
                            </a:schemeClr>
                          </a:solidFill>
                          <a:effectLst/>
                          <a:latin typeface="Corbel"/>
                        </a:rPr>
                        <a:t>Session 1</a:t>
                      </a:r>
                      <a:endParaRPr lang="en-US" b="1">
                        <a:solidFill>
                          <a:schemeClr val="accent1">
                            <a:lumMod val="40000"/>
                            <a:lumOff val="60000"/>
                          </a:schemeClr>
                        </a:solidFill>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ase">
                        <a:lnSpc>
                          <a:spcPts val="2175"/>
                        </a:lnSpc>
                        <a:buNone/>
                      </a:pPr>
                      <a:r>
                        <a:rPr lang="en-US" sz="1800" b="1">
                          <a:solidFill>
                            <a:schemeClr val="accent1">
                              <a:lumMod val="40000"/>
                              <a:lumOff val="60000"/>
                            </a:schemeClr>
                          </a:solidFill>
                          <a:effectLst/>
                          <a:latin typeface="Corbel"/>
                        </a:rPr>
                        <a:t>Session 2</a:t>
                      </a:r>
                      <a:endParaRPr lang="en-US" b="1">
                        <a:solidFill>
                          <a:schemeClr val="accent1">
                            <a:lumMod val="40000"/>
                            <a:lumOff val="60000"/>
                          </a:schemeClr>
                        </a:solidFill>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3127757"/>
                  </a:ext>
                </a:extLst>
              </a:tr>
              <a:tr h="361950">
                <a:tc>
                  <a:txBody>
                    <a:bodyPr/>
                    <a:lstStyle/>
                    <a:p>
                      <a:pPr algn="ctr" fontAlgn="base">
                        <a:lnSpc>
                          <a:spcPts val="2175"/>
                        </a:lnSpc>
                        <a:buNone/>
                      </a:pPr>
                      <a:r>
                        <a:rPr lang="en-US">
                          <a:effectLst/>
                          <a:latin typeface="Corbel"/>
                        </a:rPr>
                        <a:t>Group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2175"/>
                        </a:lnSpc>
                        <a:buNone/>
                      </a:pPr>
                      <a:r>
                        <a:rPr lang="en-US" sz="1800">
                          <a:effectLst/>
                          <a:latin typeface="Corbel"/>
                        </a:rPr>
                        <a:t>Tuesday 2</a:t>
                      </a:r>
                      <a:r>
                        <a:rPr lang="en-US" sz="1800" baseline="30000">
                          <a:effectLst/>
                          <a:latin typeface="Corbel"/>
                        </a:rPr>
                        <a:t>nd</a:t>
                      </a:r>
                      <a:r>
                        <a:rPr lang="en-US" sz="1800">
                          <a:effectLst/>
                          <a:latin typeface="Corbel"/>
                        </a:rPr>
                        <a:t> June</a:t>
                      </a:r>
                      <a:endParaRPr lang="en-US">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2175"/>
                        </a:lnSpc>
                        <a:buNone/>
                      </a:pPr>
                      <a:r>
                        <a:rPr lang="en-US" sz="1800">
                          <a:effectLst/>
                          <a:latin typeface="Corbel"/>
                        </a:rPr>
                        <a:t>Monday 15</a:t>
                      </a:r>
                      <a:r>
                        <a:rPr lang="en-US" sz="1800" baseline="30000">
                          <a:effectLst/>
                          <a:latin typeface="Corbel"/>
                        </a:rPr>
                        <a:t>th</a:t>
                      </a:r>
                      <a:r>
                        <a:rPr lang="en-US" sz="1800">
                          <a:effectLst/>
                          <a:latin typeface="Corbel"/>
                        </a:rPr>
                        <a:t> June</a:t>
                      </a:r>
                      <a:endParaRPr lang="en-US">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350380"/>
                  </a:ext>
                </a:extLst>
              </a:tr>
              <a:tr h="361950">
                <a:tc>
                  <a:txBody>
                    <a:bodyPr/>
                    <a:lstStyle/>
                    <a:p>
                      <a:pPr algn="ctr" fontAlgn="base">
                        <a:lnSpc>
                          <a:spcPts val="2175"/>
                        </a:lnSpc>
                        <a:buNone/>
                      </a:pPr>
                      <a:r>
                        <a:rPr lang="en-US">
                          <a:effectLst/>
                          <a:latin typeface="Corbel"/>
                        </a:rPr>
                        <a:t>Group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2175"/>
                        </a:lnSpc>
                        <a:buNone/>
                      </a:pPr>
                      <a:r>
                        <a:rPr lang="en-US" sz="1800">
                          <a:effectLst/>
                          <a:latin typeface="Corbel"/>
                        </a:rPr>
                        <a:t>Wednesday 3</a:t>
                      </a:r>
                      <a:r>
                        <a:rPr lang="en-US" sz="1800" baseline="30000">
                          <a:effectLst/>
                          <a:latin typeface="Corbel"/>
                        </a:rPr>
                        <a:t>rd</a:t>
                      </a:r>
                      <a:r>
                        <a:rPr lang="en-US" sz="1800">
                          <a:effectLst/>
                          <a:latin typeface="Corbel"/>
                        </a:rPr>
                        <a:t> June</a:t>
                      </a:r>
                      <a:endParaRPr lang="en-US">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2175"/>
                        </a:lnSpc>
                        <a:buNone/>
                      </a:pPr>
                      <a:r>
                        <a:rPr lang="en-US" sz="1800">
                          <a:effectLst/>
                          <a:latin typeface="Corbel"/>
                        </a:rPr>
                        <a:t>Tuesday 16</a:t>
                      </a:r>
                      <a:r>
                        <a:rPr lang="en-US" sz="1800" baseline="30000">
                          <a:effectLst/>
                          <a:latin typeface="Corbel"/>
                        </a:rPr>
                        <a:t>th</a:t>
                      </a:r>
                      <a:r>
                        <a:rPr lang="en-US" sz="1800">
                          <a:effectLst/>
                          <a:latin typeface="Corbel"/>
                        </a:rPr>
                        <a:t> June</a:t>
                      </a:r>
                      <a:endParaRPr lang="en-US">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8031964"/>
                  </a:ext>
                </a:extLst>
              </a:tr>
              <a:tr h="361950">
                <a:tc>
                  <a:txBody>
                    <a:bodyPr/>
                    <a:lstStyle/>
                    <a:p>
                      <a:pPr algn="ctr" fontAlgn="base">
                        <a:lnSpc>
                          <a:spcPts val="2175"/>
                        </a:lnSpc>
                        <a:buNone/>
                      </a:pPr>
                      <a:r>
                        <a:rPr lang="en-GB">
                          <a:effectLst/>
                          <a:latin typeface="Corbel"/>
                        </a:rPr>
                        <a:t>Group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2175"/>
                        </a:lnSpc>
                        <a:buNone/>
                      </a:pPr>
                      <a:r>
                        <a:rPr lang="en-GB" sz="1800">
                          <a:effectLst/>
                          <a:latin typeface="Corbel"/>
                        </a:rPr>
                        <a:t>Thursday 4</a:t>
                      </a:r>
                      <a:r>
                        <a:rPr lang="en-GB" sz="1800" baseline="30000">
                          <a:effectLst/>
                          <a:latin typeface="Corbel"/>
                        </a:rPr>
                        <a:t>th</a:t>
                      </a:r>
                      <a:r>
                        <a:rPr lang="en-GB" sz="1800">
                          <a:effectLst/>
                          <a:latin typeface="Corbel"/>
                        </a:rPr>
                        <a:t> June</a:t>
                      </a:r>
                      <a:endParaRPr lang="en-GB">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lnSpc>
                          <a:spcPts val="2175"/>
                        </a:lnSpc>
                        <a:buNone/>
                      </a:pPr>
                      <a:r>
                        <a:rPr lang="en-GB" sz="1800">
                          <a:effectLst/>
                          <a:latin typeface="Corbel"/>
                        </a:rPr>
                        <a:t>Wednesday 17</a:t>
                      </a:r>
                      <a:r>
                        <a:rPr lang="en-GB" sz="1800" baseline="30000">
                          <a:effectLst/>
                          <a:latin typeface="Corbel"/>
                        </a:rPr>
                        <a:t>th</a:t>
                      </a:r>
                      <a:r>
                        <a:rPr lang="en-GB" sz="1800">
                          <a:effectLst/>
                          <a:latin typeface="Corbel"/>
                        </a:rPr>
                        <a:t> June</a:t>
                      </a:r>
                      <a:endParaRPr lang="en-GB">
                        <a:effectLst/>
                        <a:latin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3254421"/>
                  </a:ext>
                </a:extLst>
              </a:tr>
            </a:tbl>
          </a:graphicData>
        </a:graphic>
      </p:graphicFrame>
    </p:spTree>
    <p:extLst>
      <p:ext uri="{BB962C8B-B14F-4D97-AF65-F5344CB8AC3E}">
        <p14:creationId xmlns:p14="http://schemas.microsoft.com/office/powerpoint/2010/main" val="115757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1557-F73A-4EC1-8508-88E08AB0B7D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1670DEE-F7AA-4925-B201-9E40E5250FF8}"/>
              </a:ext>
            </a:extLst>
          </p:cNvPr>
          <p:cNvSpPr>
            <a:spLocks noGrp="1"/>
          </p:cNvSpPr>
          <p:nvPr>
            <p:ph idx="1"/>
          </p:nvPr>
        </p:nvSpPr>
        <p:spPr>
          <a:xfrm>
            <a:off x="3826136" y="864108"/>
            <a:ext cx="7358332" cy="3059403"/>
          </a:xfrm>
        </p:spPr>
        <p:txBody>
          <a:bodyPr>
            <a:normAutofit/>
          </a:bodyPr>
          <a:lstStyle/>
          <a:p>
            <a:pPr marL="0" indent="0">
              <a:buNone/>
            </a:pPr>
            <a:r>
              <a:rPr lang="en-GB" sz="2400" b="1">
                <a:latin typeface="Corbel" panose="020B0503020204020204"/>
                <a:cs typeface="Calibri"/>
              </a:rPr>
              <a:t>Meeting for New Parents</a:t>
            </a:r>
            <a:endParaRPr lang="en-US" sz="2400">
              <a:solidFill>
                <a:srgbClr val="000000"/>
              </a:solidFill>
              <a:latin typeface="Corbel" panose="020B0503020204020204"/>
              <a:cs typeface="Calibri"/>
            </a:endParaRPr>
          </a:p>
          <a:p>
            <a:pPr marL="0" indent="0">
              <a:buNone/>
            </a:pPr>
            <a:r>
              <a:rPr lang="en-US" sz="1800">
                <a:latin typeface="Calibri"/>
                <a:ea typeface="Calibri"/>
                <a:cs typeface="Calibri"/>
              </a:rPr>
              <a:t>Meeting for parents to meet the class teacher who will explain your child’s first days at school and the curriculum.</a:t>
            </a:r>
            <a:endParaRPr lang="en-GB" sz="1800">
              <a:solidFill>
                <a:srgbClr val="000000"/>
              </a:solidFill>
              <a:latin typeface="Calibri"/>
              <a:ea typeface="Calibri"/>
              <a:cs typeface="Calibri"/>
            </a:endParaRPr>
          </a:p>
          <a:p>
            <a:pPr>
              <a:buFont typeface="Wingdings 2"/>
              <a:buChar char=""/>
            </a:pPr>
            <a:r>
              <a:rPr lang="en-GB">
                <a:latin typeface="Corbel" panose="020B0503020204020204"/>
                <a:cs typeface="Calibri"/>
              </a:rPr>
              <a:t>Wednesday 1</a:t>
            </a:r>
            <a:r>
              <a:rPr lang="en-GB" baseline="30000">
                <a:latin typeface="Corbel" panose="020B0503020204020204"/>
                <a:cs typeface="Calibri"/>
              </a:rPr>
              <a:t>st</a:t>
            </a:r>
            <a:r>
              <a:rPr lang="en-GB">
                <a:latin typeface="Corbel" panose="020B0503020204020204"/>
                <a:cs typeface="Calibri"/>
              </a:rPr>
              <a:t> July 6.30 pm</a:t>
            </a:r>
            <a:endParaRPr lang="en-US">
              <a:solidFill>
                <a:srgbClr val="000000"/>
              </a:solidFill>
              <a:latin typeface="Corbel" panose="020B0503020204020204"/>
              <a:cs typeface="Calibri"/>
            </a:endParaRPr>
          </a:p>
          <a:p>
            <a:pPr>
              <a:buFont typeface="Wingdings 2"/>
              <a:buChar char=""/>
            </a:pPr>
            <a:r>
              <a:rPr lang="en-GB">
                <a:latin typeface="Corbel" panose="020B0503020204020204"/>
                <a:cs typeface="Calibri"/>
              </a:rPr>
              <a:t>St Andrew's school hall</a:t>
            </a:r>
            <a:endParaRPr lang="en-GB"/>
          </a:p>
          <a:p>
            <a:pPr marL="0" indent="0">
              <a:spcBef>
                <a:spcPts val="1000"/>
              </a:spcBef>
              <a:buNone/>
            </a:pPr>
            <a:r>
              <a:rPr lang="en-US" sz="2400">
                <a:latin typeface="Calibri"/>
                <a:cs typeface="Calibri"/>
              </a:rPr>
              <a:t>           </a:t>
            </a:r>
            <a:endParaRPr lang="en-GB"/>
          </a:p>
        </p:txBody>
      </p:sp>
      <p:pic>
        <p:nvPicPr>
          <p:cNvPr id="4" name="Picture 3">
            <a:extLst>
              <a:ext uri="{FF2B5EF4-FFF2-40B4-BE49-F238E27FC236}">
                <a16:creationId xmlns:a16="http://schemas.microsoft.com/office/drawing/2014/main" id="{B06A46D0-F038-4491-9C84-4C63B660D2D9}"/>
              </a:ext>
            </a:extLst>
          </p:cNvPr>
          <p:cNvPicPr>
            <a:picLocks noChangeAspect="1"/>
          </p:cNvPicPr>
          <p:nvPr/>
        </p:nvPicPr>
        <p:blipFill>
          <a:blip r:embed="rId2"/>
          <a:stretch>
            <a:fillRect/>
          </a:stretch>
        </p:blipFill>
        <p:spPr>
          <a:xfrm rot="657914">
            <a:off x="8392776" y="2798655"/>
            <a:ext cx="3036518" cy="3619954"/>
          </a:xfrm>
          <a:prstGeom prst="rect">
            <a:avLst/>
          </a:prstGeom>
        </p:spPr>
      </p:pic>
    </p:spTree>
    <p:extLst>
      <p:ext uri="{BB962C8B-B14F-4D97-AF65-F5344CB8AC3E}">
        <p14:creationId xmlns:p14="http://schemas.microsoft.com/office/powerpoint/2010/main" val="91157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60EBD3-4B63-4327-BD04-FC3E346AC5C1}"/>
              </a:ext>
            </a:extLst>
          </p:cNvPr>
          <p:cNvSpPr txBox="1">
            <a:spLocks noChangeArrowheads="1"/>
          </p:cNvSpPr>
          <p:nvPr/>
        </p:nvSpPr>
        <p:spPr>
          <a:xfrm>
            <a:off x="6800662" y="1230004"/>
            <a:ext cx="7231226" cy="573110"/>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buNone/>
            </a:pPr>
            <a:r>
              <a:rPr lang="en-US" altLang="en-US" sz="2800" b="1">
                <a:solidFill>
                  <a:schemeClr val="tx1">
                    <a:lumMod val="65000"/>
                    <a:lumOff val="35000"/>
                  </a:schemeClr>
                </a:solidFill>
                <a:latin typeface="Calibri"/>
                <a:cs typeface="Calibri"/>
              </a:rPr>
              <a:t>Home Visits</a:t>
            </a:r>
          </a:p>
          <a:p>
            <a:pPr marL="0" indent="0">
              <a:lnSpc>
                <a:spcPct val="90000"/>
              </a:lnSpc>
              <a:buNone/>
            </a:pPr>
            <a:endParaRPr lang="en-US" altLang="en-US" sz="2800" b="1">
              <a:solidFill>
                <a:schemeClr val="tx1">
                  <a:lumMod val="65000"/>
                  <a:lumOff val="35000"/>
                </a:schemeClr>
              </a:solidFill>
              <a:latin typeface="Calibri"/>
              <a:cs typeface="Calibri"/>
            </a:endParaRPr>
          </a:p>
          <a:p>
            <a:pPr marL="0" indent="0">
              <a:lnSpc>
                <a:spcPct val="90000"/>
              </a:lnSpc>
              <a:buNone/>
            </a:pPr>
            <a:r>
              <a:rPr lang="en-US" altLang="en-US" sz="2400">
                <a:solidFill>
                  <a:schemeClr val="tx1">
                    <a:lumMod val="65000"/>
                    <a:lumOff val="35000"/>
                  </a:schemeClr>
                </a:solidFill>
                <a:latin typeface="Calibri"/>
                <a:cs typeface="Calibri"/>
              </a:rPr>
              <a:t>               </a:t>
            </a:r>
          </a:p>
        </p:txBody>
      </p:sp>
      <p:graphicFrame>
        <p:nvGraphicFramePr>
          <p:cNvPr id="5" name="Table 4">
            <a:extLst>
              <a:ext uri="{FF2B5EF4-FFF2-40B4-BE49-F238E27FC236}">
                <a16:creationId xmlns:a16="http://schemas.microsoft.com/office/drawing/2014/main" id="{46590031-F986-4315-A9F1-1B13A8FDA67F}"/>
              </a:ext>
            </a:extLst>
          </p:cNvPr>
          <p:cNvGraphicFramePr>
            <a:graphicFrameLocks noGrp="1"/>
          </p:cNvGraphicFramePr>
          <p:nvPr>
            <p:extLst>
              <p:ext uri="{D42A27DB-BD31-4B8C-83A1-F6EECF244321}">
                <p14:modId xmlns:p14="http://schemas.microsoft.com/office/powerpoint/2010/main" val="3554830968"/>
              </p:ext>
            </p:extLst>
          </p:nvPr>
        </p:nvGraphicFramePr>
        <p:xfrm>
          <a:off x="4528458" y="2045525"/>
          <a:ext cx="5887818" cy="3034546"/>
        </p:xfrm>
        <a:graphic>
          <a:graphicData uri="http://schemas.openxmlformats.org/drawingml/2006/table">
            <a:tbl>
              <a:tblPr firstRow="1" firstCol="1" bandRow="1">
                <a:tableStyleId>{5C22544A-7EE6-4342-B048-85BDC9FD1C3A}</a:tableStyleId>
              </a:tblPr>
              <a:tblGrid>
                <a:gridCol w="1835386">
                  <a:extLst>
                    <a:ext uri="{9D8B030D-6E8A-4147-A177-3AD203B41FA5}">
                      <a16:colId xmlns:a16="http://schemas.microsoft.com/office/drawing/2014/main" val="2439139983"/>
                    </a:ext>
                  </a:extLst>
                </a:gridCol>
                <a:gridCol w="1483201">
                  <a:extLst>
                    <a:ext uri="{9D8B030D-6E8A-4147-A177-3AD203B41FA5}">
                      <a16:colId xmlns:a16="http://schemas.microsoft.com/office/drawing/2014/main" val="1343343240"/>
                    </a:ext>
                  </a:extLst>
                </a:gridCol>
                <a:gridCol w="1302457">
                  <a:extLst>
                    <a:ext uri="{9D8B030D-6E8A-4147-A177-3AD203B41FA5}">
                      <a16:colId xmlns:a16="http://schemas.microsoft.com/office/drawing/2014/main" val="2622673820"/>
                    </a:ext>
                  </a:extLst>
                </a:gridCol>
                <a:gridCol w="1266774">
                  <a:extLst>
                    <a:ext uri="{9D8B030D-6E8A-4147-A177-3AD203B41FA5}">
                      <a16:colId xmlns:a16="http://schemas.microsoft.com/office/drawing/2014/main" val="625485810"/>
                    </a:ext>
                  </a:extLst>
                </a:gridCol>
              </a:tblGrid>
              <a:tr h="1129633">
                <a:tc>
                  <a:txBody>
                    <a:bodyPr/>
                    <a:lstStyle/>
                    <a:p>
                      <a:pPr>
                        <a:spcAft>
                          <a:spcPts val="0"/>
                        </a:spcAft>
                      </a:pPr>
                      <a:r>
                        <a:rPr lang="en-GB">
                          <a:effectLst/>
                        </a:rPr>
                        <a:t>Date</a:t>
                      </a:r>
                    </a:p>
                  </a:txBody>
                  <a:tcPr marL="68580" marR="68580" marT="0" marB="0"/>
                </a:tc>
                <a:tc>
                  <a:txBody>
                    <a:bodyPr/>
                    <a:lstStyle/>
                    <a:p>
                      <a:pPr>
                        <a:spcAft>
                          <a:spcPts val="0"/>
                        </a:spcAft>
                      </a:pPr>
                      <a:r>
                        <a:rPr lang="en-GB">
                          <a:effectLst/>
                        </a:rPr>
                        <a:t>Summer born children</a:t>
                      </a:r>
                    </a:p>
                  </a:txBody>
                  <a:tcPr marL="68580" marR="68580" marT="0" marB="0"/>
                </a:tc>
                <a:tc>
                  <a:txBody>
                    <a:bodyPr/>
                    <a:lstStyle/>
                    <a:p>
                      <a:pPr>
                        <a:spcAft>
                          <a:spcPts val="0"/>
                        </a:spcAft>
                      </a:pPr>
                      <a:r>
                        <a:rPr lang="en-GB">
                          <a:effectLst/>
                        </a:rPr>
                        <a:t>Spring born children</a:t>
                      </a:r>
                    </a:p>
                  </a:txBody>
                  <a:tcPr marL="68580" marR="68580" marT="0" marB="0"/>
                </a:tc>
                <a:tc>
                  <a:txBody>
                    <a:bodyPr/>
                    <a:lstStyle/>
                    <a:p>
                      <a:pPr>
                        <a:spcAft>
                          <a:spcPts val="0"/>
                        </a:spcAft>
                      </a:pPr>
                      <a:r>
                        <a:rPr lang="en-GB">
                          <a:effectLst/>
                        </a:rPr>
                        <a:t>Autumn born children</a:t>
                      </a:r>
                    </a:p>
                  </a:txBody>
                  <a:tcPr marL="68580" marR="68580" marT="0" marB="0"/>
                </a:tc>
                <a:extLst>
                  <a:ext uri="{0D108BD9-81ED-4DB2-BD59-A6C34878D82A}">
                    <a16:rowId xmlns:a16="http://schemas.microsoft.com/office/drawing/2014/main" val="2505481580"/>
                  </a:ext>
                </a:extLst>
              </a:tr>
              <a:tr h="1904913">
                <a:tc>
                  <a:txBody>
                    <a:bodyPr/>
                    <a:lstStyle/>
                    <a:p>
                      <a:pPr>
                        <a:spcAft>
                          <a:spcPts val="0"/>
                        </a:spcAft>
                      </a:pPr>
                      <a:r>
                        <a:rPr lang="en-GB">
                          <a:effectLst/>
                        </a:rPr>
                        <a:t> Wednesday 2</a:t>
                      </a:r>
                      <a:r>
                        <a:rPr lang="en-GB" baseline="30000">
                          <a:effectLst/>
                        </a:rPr>
                        <a:t>nd</a:t>
                      </a:r>
                      <a:r>
                        <a:rPr lang="en-GB">
                          <a:effectLst/>
                        </a:rPr>
                        <a:t>  - Monday 7</a:t>
                      </a:r>
                      <a:r>
                        <a:rPr lang="en-GB" baseline="30000">
                          <a:effectLst/>
                        </a:rPr>
                        <a:t>th</a:t>
                      </a:r>
                      <a:r>
                        <a:rPr lang="en-GB">
                          <a:effectLst/>
                        </a:rPr>
                        <a:t>   September </a:t>
                      </a:r>
                    </a:p>
                  </a:txBody>
                  <a:tcPr marL="68580" marR="68580" marT="0" marB="0"/>
                </a:tc>
                <a:tc gridSpan="3">
                  <a:txBody>
                    <a:bodyPr/>
                    <a:lstStyle/>
                    <a:p>
                      <a:pPr algn="ctr">
                        <a:spcAft>
                          <a:spcPts val="0"/>
                        </a:spcAft>
                      </a:pPr>
                      <a:endParaRPr lang="en-GB">
                        <a:effectLst/>
                      </a:endParaRPr>
                    </a:p>
                    <a:p>
                      <a:pPr algn="ctr">
                        <a:spcAft>
                          <a:spcPts val="0"/>
                        </a:spcAft>
                      </a:pPr>
                      <a:r>
                        <a:rPr lang="en-GB">
                          <a:effectLst/>
                        </a:rPr>
                        <a:t>Miss Gillies will contact you to arrange a visit to your home.</a:t>
                      </a: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25392568"/>
                  </a:ext>
                </a:extLst>
              </a:tr>
            </a:tbl>
          </a:graphicData>
        </a:graphic>
      </p:graphicFrame>
      <p:sp>
        <p:nvSpPr>
          <p:cNvPr id="6" name="TextBox 5">
            <a:extLst>
              <a:ext uri="{FF2B5EF4-FFF2-40B4-BE49-F238E27FC236}">
                <a16:creationId xmlns:a16="http://schemas.microsoft.com/office/drawing/2014/main" id="{85CD8129-0E61-4E60-BA6B-4EA68F8F3EA6}"/>
              </a:ext>
            </a:extLst>
          </p:cNvPr>
          <p:cNvSpPr txBox="1"/>
          <p:nvPr/>
        </p:nvSpPr>
        <p:spPr>
          <a:xfrm>
            <a:off x="5917721" y="36460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pic>
        <p:nvPicPr>
          <p:cNvPr id="12" name="Picture 1">
            <a:extLst>
              <a:ext uri="{FF2B5EF4-FFF2-40B4-BE49-F238E27FC236}">
                <a16:creationId xmlns:a16="http://schemas.microsoft.com/office/drawing/2014/main" id="{0C416925-994F-4784-BBE5-1E69D8950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22" y="5080071"/>
            <a:ext cx="1153410" cy="80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E9F0EC3-AD7C-4580-A7E7-BB823DCEC002}"/>
              </a:ext>
            </a:extLst>
          </p:cNvPr>
          <p:cNvPicPr>
            <a:picLocks noChangeAspect="1"/>
          </p:cNvPicPr>
          <p:nvPr/>
        </p:nvPicPr>
        <p:blipFill>
          <a:blip r:embed="rId3"/>
          <a:stretch>
            <a:fillRect/>
          </a:stretch>
        </p:blipFill>
        <p:spPr>
          <a:xfrm>
            <a:off x="374920" y="1423358"/>
            <a:ext cx="3207294" cy="1180574"/>
          </a:xfrm>
          <a:prstGeom prst="rect">
            <a:avLst/>
          </a:prstGeom>
        </p:spPr>
      </p:pic>
    </p:spTree>
    <p:extLst>
      <p:ext uri="{BB962C8B-B14F-4D97-AF65-F5344CB8AC3E}">
        <p14:creationId xmlns:p14="http://schemas.microsoft.com/office/powerpoint/2010/main" val="244697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60EBD3-4B63-4327-BD04-FC3E346AC5C1}"/>
              </a:ext>
            </a:extLst>
          </p:cNvPr>
          <p:cNvSpPr txBox="1">
            <a:spLocks noChangeArrowheads="1"/>
          </p:cNvSpPr>
          <p:nvPr/>
        </p:nvSpPr>
        <p:spPr>
          <a:xfrm>
            <a:off x="4289720" y="1884425"/>
            <a:ext cx="7231226" cy="346295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buNone/>
            </a:pPr>
            <a:r>
              <a:rPr lang="en-US" altLang="en-US" sz="2800" b="1">
                <a:solidFill>
                  <a:schemeClr val="tx1">
                    <a:lumMod val="65000"/>
                    <a:lumOff val="35000"/>
                  </a:schemeClr>
                </a:solidFill>
                <a:latin typeface="Calibri"/>
                <a:cs typeface="Calibri"/>
              </a:rPr>
              <a:t>Your Child’s First Day at School</a:t>
            </a:r>
            <a:endParaRPr lang="en-US" sz="2800" b="1">
              <a:solidFill>
                <a:schemeClr val="tx1">
                  <a:lumMod val="65000"/>
                  <a:lumOff val="35000"/>
                </a:schemeClr>
              </a:solidFill>
              <a:latin typeface="Calibri"/>
              <a:cs typeface="Calibri"/>
            </a:endParaRPr>
          </a:p>
          <a:p>
            <a:pPr marL="0" indent="0">
              <a:lnSpc>
                <a:spcPct val="90000"/>
              </a:lnSpc>
              <a:buNone/>
            </a:pPr>
            <a:endParaRPr lang="en-US" altLang="en-US" sz="2800" b="1">
              <a:solidFill>
                <a:schemeClr val="tx1">
                  <a:lumMod val="65000"/>
                  <a:lumOff val="35000"/>
                </a:schemeClr>
              </a:solidFill>
              <a:latin typeface="Calibri"/>
              <a:cs typeface="Calibri"/>
            </a:endParaRPr>
          </a:p>
          <a:p>
            <a:pPr marL="0" indent="-182880">
              <a:lnSpc>
                <a:spcPct val="90000"/>
              </a:lnSpc>
              <a:buFont typeface="Wingdings 2" pitchFamily="18" charset="2"/>
              <a:buChar char=""/>
            </a:pPr>
            <a:r>
              <a:rPr lang="en-US" altLang="en-US" sz="2400" b="1">
                <a:solidFill>
                  <a:schemeClr val="tx1">
                    <a:lumMod val="65000"/>
                    <a:lumOff val="35000"/>
                  </a:schemeClr>
                </a:solidFill>
                <a:latin typeface="Calibri"/>
                <a:cs typeface="Calibri"/>
              </a:rPr>
              <a:t>Tuesday 8th September</a:t>
            </a:r>
            <a:endParaRPr lang="en-US" sz="2400">
              <a:solidFill>
                <a:schemeClr val="tx1">
                  <a:lumMod val="65000"/>
                  <a:lumOff val="35000"/>
                </a:schemeClr>
              </a:solidFill>
              <a:latin typeface="Calibri"/>
              <a:cs typeface="Calibri"/>
            </a:endParaRPr>
          </a:p>
          <a:p>
            <a:pPr marL="0" indent="0">
              <a:lnSpc>
                <a:spcPct val="90000"/>
              </a:lnSpc>
              <a:buNone/>
            </a:pPr>
            <a:r>
              <a:rPr lang="en-US" altLang="en-US" sz="2400">
                <a:solidFill>
                  <a:schemeClr val="tx1">
                    <a:lumMod val="65000"/>
                    <a:lumOff val="35000"/>
                  </a:schemeClr>
                </a:solidFill>
                <a:latin typeface="Calibri"/>
                <a:cs typeface="Calibri"/>
              </a:rPr>
              <a:t>Summer Born between 1</a:t>
            </a:r>
            <a:r>
              <a:rPr lang="en-US" altLang="en-US" sz="2400" baseline="30000">
                <a:solidFill>
                  <a:schemeClr val="tx1">
                    <a:lumMod val="65000"/>
                    <a:lumOff val="35000"/>
                  </a:schemeClr>
                </a:solidFill>
                <a:latin typeface="Calibri"/>
                <a:cs typeface="Calibri"/>
              </a:rPr>
              <a:t>st</a:t>
            </a:r>
            <a:r>
              <a:rPr lang="en-US" altLang="en-US" sz="2400">
                <a:solidFill>
                  <a:schemeClr val="tx1">
                    <a:lumMod val="65000"/>
                    <a:lumOff val="35000"/>
                  </a:schemeClr>
                </a:solidFill>
                <a:latin typeface="Calibri"/>
                <a:cs typeface="Calibri"/>
              </a:rPr>
              <a:t> May – 31</a:t>
            </a:r>
            <a:r>
              <a:rPr lang="en-US" altLang="en-US" sz="2400" baseline="30000">
                <a:solidFill>
                  <a:schemeClr val="tx1">
                    <a:lumMod val="65000"/>
                    <a:lumOff val="35000"/>
                  </a:schemeClr>
                </a:solidFill>
                <a:latin typeface="Calibri"/>
                <a:cs typeface="Calibri"/>
              </a:rPr>
              <a:t>st</a:t>
            </a:r>
            <a:r>
              <a:rPr lang="en-US" altLang="en-US" sz="2400">
                <a:solidFill>
                  <a:schemeClr val="tx1">
                    <a:lumMod val="65000"/>
                    <a:lumOff val="35000"/>
                  </a:schemeClr>
                </a:solidFill>
                <a:latin typeface="Calibri"/>
                <a:cs typeface="Calibri"/>
              </a:rPr>
              <a:t> August</a:t>
            </a:r>
            <a:endParaRPr lang="en-US" altLang="en-US" sz="2400">
              <a:solidFill>
                <a:schemeClr val="tx1">
                  <a:lumMod val="65000"/>
                  <a:lumOff val="35000"/>
                </a:schemeClr>
              </a:solidFill>
              <a:latin typeface="Calibri"/>
              <a:ea typeface="Calibri"/>
              <a:cs typeface="Calibri"/>
            </a:endParaRPr>
          </a:p>
          <a:p>
            <a:pPr marL="0" indent="0">
              <a:lnSpc>
                <a:spcPct val="90000"/>
              </a:lnSpc>
              <a:buNone/>
            </a:pPr>
            <a:endParaRPr lang="en-US" altLang="en-US" sz="2400">
              <a:solidFill>
                <a:schemeClr val="tx1">
                  <a:lumMod val="65000"/>
                  <a:lumOff val="35000"/>
                </a:schemeClr>
              </a:solidFill>
              <a:latin typeface="Calibri"/>
              <a:cs typeface="Calibri"/>
            </a:endParaRPr>
          </a:p>
          <a:p>
            <a:pPr marL="0" indent="-182880">
              <a:lnSpc>
                <a:spcPct val="90000"/>
              </a:lnSpc>
              <a:buFont typeface="Wingdings 2" pitchFamily="18" charset="2"/>
              <a:buChar char=""/>
            </a:pPr>
            <a:r>
              <a:rPr lang="en-US" altLang="en-US" sz="2400" b="1">
                <a:solidFill>
                  <a:schemeClr val="tx1">
                    <a:lumMod val="65000"/>
                    <a:lumOff val="35000"/>
                  </a:schemeClr>
                </a:solidFill>
                <a:latin typeface="Calibri"/>
                <a:cs typeface="Calibri"/>
              </a:rPr>
              <a:t>Thursday 10th September</a:t>
            </a:r>
            <a:endParaRPr lang="en-US" altLang="en-US" sz="2400" b="1">
              <a:solidFill>
                <a:schemeClr val="tx1">
                  <a:lumMod val="65000"/>
                  <a:lumOff val="35000"/>
                </a:schemeClr>
              </a:solidFill>
              <a:latin typeface="Calibri"/>
              <a:ea typeface="Calibri"/>
              <a:cs typeface="Calibri"/>
            </a:endParaRPr>
          </a:p>
          <a:p>
            <a:pPr marL="0" indent="0">
              <a:lnSpc>
                <a:spcPct val="90000"/>
              </a:lnSpc>
              <a:buNone/>
            </a:pPr>
            <a:r>
              <a:rPr lang="en-US" altLang="en-US" sz="2400">
                <a:solidFill>
                  <a:schemeClr val="tx1">
                    <a:lumMod val="65000"/>
                    <a:lumOff val="35000"/>
                  </a:schemeClr>
                </a:solidFill>
                <a:latin typeface="Calibri"/>
                <a:cs typeface="Calibri"/>
              </a:rPr>
              <a:t>Spring Born between 1</a:t>
            </a:r>
            <a:r>
              <a:rPr lang="en-US" altLang="en-US" sz="2400" baseline="30000">
                <a:solidFill>
                  <a:schemeClr val="tx1">
                    <a:lumMod val="65000"/>
                    <a:lumOff val="35000"/>
                  </a:schemeClr>
                </a:solidFill>
                <a:latin typeface="Calibri"/>
                <a:cs typeface="Calibri"/>
              </a:rPr>
              <a:t>st</a:t>
            </a:r>
            <a:r>
              <a:rPr lang="en-US" altLang="en-US" sz="2400">
                <a:solidFill>
                  <a:schemeClr val="tx1">
                    <a:lumMod val="65000"/>
                    <a:lumOff val="35000"/>
                  </a:schemeClr>
                </a:solidFill>
                <a:latin typeface="Calibri"/>
                <a:cs typeface="Calibri"/>
              </a:rPr>
              <a:t> January – 30th April</a:t>
            </a:r>
            <a:endParaRPr lang="en-US" altLang="en-US" sz="2400" baseline="30000">
              <a:solidFill>
                <a:schemeClr val="tx1">
                  <a:lumMod val="65000"/>
                  <a:lumOff val="35000"/>
                </a:schemeClr>
              </a:solidFill>
              <a:latin typeface="Calibri"/>
              <a:cs typeface="Calibri"/>
            </a:endParaRPr>
          </a:p>
          <a:p>
            <a:pPr marL="0" indent="0">
              <a:lnSpc>
                <a:spcPct val="90000"/>
              </a:lnSpc>
              <a:buNone/>
            </a:pPr>
            <a:endParaRPr lang="en-US" altLang="en-US" sz="2400">
              <a:solidFill>
                <a:schemeClr val="tx1">
                  <a:lumMod val="65000"/>
                  <a:lumOff val="35000"/>
                </a:schemeClr>
              </a:solidFill>
              <a:latin typeface="Calibri"/>
              <a:cs typeface="Calibri"/>
            </a:endParaRPr>
          </a:p>
          <a:p>
            <a:pPr marL="0" indent="-182880">
              <a:lnSpc>
                <a:spcPct val="90000"/>
              </a:lnSpc>
              <a:buFont typeface="Wingdings 2" pitchFamily="18" charset="2"/>
              <a:buChar char=""/>
            </a:pPr>
            <a:r>
              <a:rPr lang="en-US" altLang="en-US" sz="2400" b="1">
                <a:solidFill>
                  <a:schemeClr val="tx1">
                    <a:lumMod val="65000"/>
                    <a:lumOff val="35000"/>
                  </a:schemeClr>
                </a:solidFill>
                <a:latin typeface="Calibri"/>
                <a:cs typeface="Calibri"/>
              </a:rPr>
              <a:t>Monday 14</a:t>
            </a:r>
            <a:r>
              <a:rPr lang="en-US" altLang="en-US" sz="2400" b="1" baseline="30000">
                <a:solidFill>
                  <a:schemeClr val="tx1">
                    <a:lumMod val="65000"/>
                    <a:lumOff val="35000"/>
                  </a:schemeClr>
                </a:solidFill>
                <a:latin typeface="Calibri"/>
                <a:cs typeface="Calibri"/>
              </a:rPr>
              <a:t>th</a:t>
            </a:r>
            <a:r>
              <a:rPr lang="en-US" altLang="en-US" sz="2400" b="1">
                <a:solidFill>
                  <a:schemeClr val="tx1">
                    <a:lumMod val="65000"/>
                    <a:lumOff val="35000"/>
                  </a:schemeClr>
                </a:solidFill>
                <a:latin typeface="Calibri"/>
                <a:cs typeface="Calibri"/>
              </a:rPr>
              <a:t> September</a:t>
            </a:r>
            <a:endParaRPr lang="en-US" altLang="en-US" sz="2400" b="1">
              <a:solidFill>
                <a:schemeClr val="tx1">
                  <a:lumMod val="65000"/>
                  <a:lumOff val="35000"/>
                </a:schemeClr>
              </a:solidFill>
              <a:latin typeface="Calibri"/>
              <a:ea typeface="Calibri"/>
              <a:cs typeface="Calibri"/>
            </a:endParaRPr>
          </a:p>
          <a:p>
            <a:pPr marL="0" indent="0">
              <a:lnSpc>
                <a:spcPct val="90000"/>
              </a:lnSpc>
              <a:buNone/>
            </a:pPr>
            <a:r>
              <a:rPr lang="en-US" altLang="en-US" sz="2400">
                <a:solidFill>
                  <a:schemeClr val="tx1">
                    <a:lumMod val="65000"/>
                    <a:lumOff val="35000"/>
                  </a:schemeClr>
                </a:solidFill>
                <a:latin typeface="Calibri"/>
                <a:cs typeface="Calibri"/>
              </a:rPr>
              <a:t>Autumn Born between 1</a:t>
            </a:r>
            <a:r>
              <a:rPr lang="en-US" altLang="en-US" sz="2400" baseline="30000">
                <a:solidFill>
                  <a:schemeClr val="tx1">
                    <a:lumMod val="65000"/>
                    <a:lumOff val="35000"/>
                  </a:schemeClr>
                </a:solidFill>
                <a:latin typeface="Calibri"/>
                <a:cs typeface="Calibri"/>
              </a:rPr>
              <a:t>st</a:t>
            </a:r>
            <a:r>
              <a:rPr lang="en-US" altLang="en-US" sz="2400">
                <a:solidFill>
                  <a:schemeClr val="tx1">
                    <a:lumMod val="65000"/>
                    <a:lumOff val="35000"/>
                  </a:schemeClr>
                </a:solidFill>
                <a:latin typeface="Calibri"/>
                <a:cs typeface="Calibri"/>
              </a:rPr>
              <a:t> September – 31</a:t>
            </a:r>
            <a:r>
              <a:rPr lang="en-US" altLang="en-US" sz="2400" baseline="30000">
                <a:solidFill>
                  <a:schemeClr val="tx1">
                    <a:lumMod val="65000"/>
                    <a:lumOff val="35000"/>
                  </a:schemeClr>
                </a:solidFill>
                <a:latin typeface="Calibri"/>
                <a:cs typeface="Calibri"/>
              </a:rPr>
              <a:t>st</a:t>
            </a:r>
            <a:r>
              <a:rPr lang="en-US" altLang="en-US" sz="2400">
                <a:solidFill>
                  <a:schemeClr val="tx1">
                    <a:lumMod val="65000"/>
                    <a:lumOff val="35000"/>
                  </a:schemeClr>
                </a:solidFill>
                <a:latin typeface="Calibri"/>
                <a:cs typeface="Calibri"/>
              </a:rPr>
              <a:t> December </a:t>
            </a:r>
            <a:endParaRPr lang="en-US" altLang="en-US" sz="2400">
              <a:solidFill>
                <a:schemeClr val="tx1">
                  <a:lumMod val="65000"/>
                  <a:lumOff val="35000"/>
                </a:schemeClr>
              </a:solidFill>
              <a:latin typeface="Calibri"/>
              <a:ea typeface="Calibri"/>
              <a:cs typeface="Calibri"/>
            </a:endParaRPr>
          </a:p>
          <a:p>
            <a:pPr marL="0" indent="0">
              <a:lnSpc>
                <a:spcPct val="90000"/>
              </a:lnSpc>
              <a:buNone/>
            </a:pPr>
            <a:endParaRPr lang="en-US" altLang="en-US" sz="2400" b="1">
              <a:solidFill>
                <a:schemeClr val="tx1">
                  <a:lumMod val="65000"/>
                  <a:lumOff val="35000"/>
                </a:schemeClr>
              </a:solidFill>
              <a:latin typeface="Calibri"/>
              <a:cs typeface="Calibri"/>
            </a:endParaRPr>
          </a:p>
          <a:p>
            <a:pPr marL="0" indent="0">
              <a:lnSpc>
                <a:spcPct val="90000"/>
              </a:lnSpc>
              <a:buFont typeface="Wingdings 2" pitchFamily="18" charset="2"/>
              <a:buNone/>
            </a:pPr>
            <a:r>
              <a:rPr lang="en-US" altLang="en-US" sz="2400" b="1">
                <a:solidFill>
                  <a:schemeClr val="tx1">
                    <a:lumMod val="65000"/>
                    <a:lumOff val="35000"/>
                  </a:schemeClr>
                </a:solidFill>
                <a:latin typeface="Calibri"/>
                <a:cs typeface="Calibri"/>
              </a:rPr>
              <a:t>ALL CHILDREN ARE FULL TIME FROM THEIR FIRST DAY</a:t>
            </a:r>
            <a:endParaRPr lang="en-US">
              <a:solidFill>
                <a:schemeClr val="tx1">
                  <a:lumMod val="65000"/>
                  <a:lumOff val="35000"/>
                </a:schemeClr>
              </a:solidFill>
            </a:endParaRPr>
          </a:p>
          <a:p>
            <a:pPr marL="0" indent="0">
              <a:lnSpc>
                <a:spcPct val="90000"/>
              </a:lnSpc>
              <a:buNone/>
            </a:pPr>
            <a:r>
              <a:rPr lang="en-US" altLang="en-US" sz="2400">
                <a:solidFill>
                  <a:schemeClr val="tx1">
                    <a:lumMod val="65000"/>
                    <a:lumOff val="35000"/>
                  </a:schemeClr>
                </a:solidFill>
                <a:latin typeface="Calibri"/>
                <a:cs typeface="Calibri"/>
              </a:rPr>
              <a:t>               </a:t>
            </a:r>
            <a:endParaRPr lang="en-US" altLang="en-US" sz="2400">
              <a:solidFill>
                <a:schemeClr val="tx1">
                  <a:lumMod val="65000"/>
                  <a:lumOff val="35000"/>
                </a:schemeClr>
              </a:solidFill>
              <a:latin typeface="Calibri"/>
              <a:ea typeface="Calibri"/>
              <a:cs typeface="Calibri"/>
            </a:endParaRPr>
          </a:p>
        </p:txBody>
      </p:sp>
      <p:pic>
        <p:nvPicPr>
          <p:cNvPr id="10" name="Picture 1">
            <a:extLst>
              <a:ext uri="{FF2B5EF4-FFF2-40B4-BE49-F238E27FC236}">
                <a16:creationId xmlns:a16="http://schemas.microsoft.com/office/drawing/2014/main" id="{B1BDDFAC-B71B-44BB-B7D0-87252DD19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22" y="5066819"/>
            <a:ext cx="1153410" cy="80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B2A9254-C825-4573-AB9D-D5C68CBC9B7B}"/>
              </a:ext>
            </a:extLst>
          </p:cNvPr>
          <p:cNvPicPr>
            <a:picLocks noChangeAspect="1"/>
          </p:cNvPicPr>
          <p:nvPr/>
        </p:nvPicPr>
        <p:blipFill>
          <a:blip r:embed="rId3"/>
          <a:stretch>
            <a:fillRect/>
          </a:stretch>
        </p:blipFill>
        <p:spPr>
          <a:xfrm>
            <a:off x="293662" y="1015212"/>
            <a:ext cx="3231160" cy="2517866"/>
          </a:xfrm>
          <a:prstGeom prst="rect">
            <a:avLst/>
          </a:prstGeom>
        </p:spPr>
      </p:pic>
    </p:spTree>
    <p:extLst>
      <p:ext uri="{BB962C8B-B14F-4D97-AF65-F5344CB8AC3E}">
        <p14:creationId xmlns:p14="http://schemas.microsoft.com/office/powerpoint/2010/main" val="226276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D7E0-2AF5-4364-AD36-2B9BF5E8D2F2}"/>
              </a:ext>
            </a:extLst>
          </p:cNvPr>
          <p:cNvSpPr>
            <a:spLocks noGrp="1"/>
          </p:cNvSpPr>
          <p:nvPr>
            <p:ph type="title"/>
          </p:nvPr>
        </p:nvSpPr>
        <p:spPr>
          <a:xfrm>
            <a:off x="3867911" y="1298448"/>
            <a:ext cx="7783761" cy="3255264"/>
          </a:xfrm>
        </p:spPr>
        <p:txBody>
          <a:bodyPr>
            <a:normAutofit fontScale="90000"/>
          </a:bodyPr>
          <a:lstStyle/>
          <a:p>
            <a:pPr marL="457200" indent="-457200">
              <a:buFont typeface="Courier New"/>
              <a:buChar char="o"/>
            </a:pPr>
            <a:r>
              <a:rPr lang="en-GB" sz="3200"/>
              <a:t>What will happen next?</a:t>
            </a:r>
            <a:br>
              <a:rPr lang="en-GB" sz="3200"/>
            </a:br>
            <a:br>
              <a:rPr lang="en-GB" sz="3200"/>
            </a:br>
            <a:r>
              <a:rPr lang="en-GB" sz="2000"/>
              <a:t>- Accept your place – by 30th April</a:t>
            </a:r>
            <a:br>
              <a:rPr lang="en-GB" sz="2000"/>
            </a:br>
            <a:br>
              <a:rPr lang="en-GB" sz="2000"/>
            </a:br>
            <a:r>
              <a:rPr lang="en-GB" sz="2000"/>
              <a:t>-Please email the school office, </a:t>
            </a:r>
            <a:r>
              <a:rPr lang="en-GB" sz="2000">
                <a:hlinkClick r:id="rId2"/>
              </a:rPr>
              <a:t>info@standrews-infant.surrey.sch.uk</a:t>
            </a:r>
            <a:r>
              <a:rPr lang="en-GB" sz="2000"/>
              <a:t> with details of your child’s pre-school/nursery.  This week if possible</a:t>
            </a:r>
            <a:br>
              <a:rPr lang="en-GB" sz="2000"/>
            </a:br>
            <a:br>
              <a:rPr lang="en-GB" sz="2000"/>
            </a:br>
            <a:r>
              <a:rPr lang="en-GB" sz="2000"/>
              <a:t>-</a:t>
            </a:r>
            <a:r>
              <a:rPr lang="en-GB" sz="2000" b="1"/>
              <a:t>Once you have accepted your place, the School Office will send you an email giving you your login details for the information database where you will be able to input your child’s information.  Please complete this by Friday 22</a:t>
            </a:r>
            <a:r>
              <a:rPr lang="en-GB" sz="2000" b="1" baseline="30000"/>
              <a:t>nd</a:t>
            </a:r>
            <a:r>
              <a:rPr lang="en-GB" sz="2000" b="1"/>
              <a:t>  May</a:t>
            </a:r>
            <a:br>
              <a:rPr lang="en-GB" sz="2000" b="1">
                <a:highlight>
                  <a:srgbClr val="FFFF00"/>
                </a:highlight>
              </a:rPr>
            </a:br>
            <a:endParaRPr lang="en-GB" sz="2000"/>
          </a:p>
        </p:txBody>
      </p:sp>
    </p:spTree>
    <p:extLst>
      <p:ext uri="{BB962C8B-B14F-4D97-AF65-F5344CB8AC3E}">
        <p14:creationId xmlns:p14="http://schemas.microsoft.com/office/powerpoint/2010/main" val="261774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88D7E0-2AF5-4364-AD36-2B9BF5E8D2F2}"/>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a:solidFill>
                  <a:srgbClr val="FFFFFF"/>
                </a:solidFill>
              </a:rPr>
              <a:t>Thank you</a:t>
            </a:r>
          </a:p>
        </p:txBody>
      </p:sp>
      <p:sp>
        <p:nvSpPr>
          <p:cNvPr id="3" name="Text Placeholder 2">
            <a:extLst>
              <a:ext uri="{FF2B5EF4-FFF2-40B4-BE49-F238E27FC236}">
                <a16:creationId xmlns:a16="http://schemas.microsoft.com/office/drawing/2014/main" id="{698367A0-BC55-4A67-86B5-F1DF46AB4347}"/>
              </a:ext>
            </a:extLst>
          </p:cNvPr>
          <p:cNvSpPr>
            <a:spLocks noGrp="1"/>
          </p:cNvSpPr>
          <p:nvPr>
            <p:ph type="body" idx="1"/>
          </p:nvPr>
        </p:nvSpPr>
        <p:spPr>
          <a:xfrm>
            <a:off x="1100014" y="5666792"/>
            <a:ext cx="10180696" cy="542592"/>
          </a:xfrm>
        </p:spPr>
        <p:txBody>
          <a:bodyPr vert="horz" lIns="91440" tIns="45720" rIns="91440" bIns="45720" rtlCol="0" anchor="t">
            <a:normAutofit/>
          </a:bodyPr>
          <a:lstStyle/>
          <a:p>
            <a:r>
              <a:rPr lang="en-US">
                <a:solidFill>
                  <a:schemeClr val="accent1">
                    <a:lumMod val="20000"/>
                    <a:lumOff val="80000"/>
                  </a:schemeClr>
                </a:solidFill>
              </a:rPr>
              <a:t>Any questions?</a:t>
            </a:r>
          </a:p>
        </p:txBody>
      </p:sp>
      <p:pic>
        <p:nvPicPr>
          <p:cNvPr id="5" name="Picture 4" descr="A building with a blue umbrella&#10;&#10;AI-generated content may be incorrect.">
            <a:extLst>
              <a:ext uri="{FF2B5EF4-FFF2-40B4-BE49-F238E27FC236}">
                <a16:creationId xmlns:a16="http://schemas.microsoft.com/office/drawing/2014/main" id="{D37D13EF-B078-650A-02DA-90BE36FCFA32}"/>
              </a:ext>
            </a:extLst>
          </p:cNvPr>
          <p:cNvPicPr>
            <a:picLocks noChangeAspect="1"/>
          </p:cNvPicPr>
          <p:nvPr/>
        </p:nvPicPr>
        <p:blipFill>
          <a:blip r:embed="rId2"/>
          <a:srcRect t="9633" r="1" b="1"/>
          <a:stretch/>
        </p:blipFill>
        <p:spPr>
          <a:xfrm>
            <a:off x="1069847" y="484632"/>
            <a:ext cx="10637520" cy="3556755"/>
          </a:xfrm>
          <a:prstGeom prst="rect">
            <a:avLst/>
          </a:prstGeom>
        </p:spPr>
      </p:pic>
    </p:spTree>
    <p:extLst>
      <p:ext uri="{BB962C8B-B14F-4D97-AF65-F5344CB8AC3E}">
        <p14:creationId xmlns:p14="http://schemas.microsoft.com/office/powerpoint/2010/main" val="67046252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1614d7-a7d7-416a-8a52-1798f82d482f" xsi:nil="true"/>
    <lcf76f155ced4ddcb4097134ff3c332f xmlns="d42f6d1d-3feb-43fe-85b2-378a2602f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3EE79CF21EF34FB40DC2208F297DD6" ma:contentTypeVersion="16" ma:contentTypeDescription="Create a new document." ma:contentTypeScope="" ma:versionID="4dd12ac31a1c76272349b6f6b176801e">
  <xsd:schema xmlns:xsd="http://www.w3.org/2001/XMLSchema" xmlns:xs="http://www.w3.org/2001/XMLSchema" xmlns:p="http://schemas.microsoft.com/office/2006/metadata/properties" xmlns:ns2="d42f6d1d-3feb-43fe-85b2-378a2602f7c8" xmlns:ns3="b41614d7-a7d7-416a-8a52-1798f82d482f" targetNamespace="http://schemas.microsoft.com/office/2006/metadata/properties" ma:root="true" ma:fieldsID="c843c4658b06c5ed0aa09a199b4488ba" ns2:_="" ns3:_="">
    <xsd:import namespace="d42f6d1d-3feb-43fe-85b2-378a2602f7c8"/>
    <xsd:import namespace="b41614d7-a7d7-416a-8a52-1798f82d482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f6d1d-3feb-43fe-85b2-378a2602f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cd2256d-78ce-405a-a19d-fb6f6e7c2a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614d7-a7d7-416a-8a52-1798f82d482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4ca7225-602f-40f4-a081-7ac6e5b0ad7b}" ma:internalName="TaxCatchAll" ma:showField="CatchAllData" ma:web="b41614d7-a7d7-416a-8a52-1798f82d482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961901-F77B-4EC6-ABE4-01BEFFABCF0A}">
  <ds:schemaRefs>
    <ds:schemaRef ds:uri="b41614d7-a7d7-416a-8a52-1798f82d482f"/>
    <ds:schemaRef ds:uri="d42f6d1d-3feb-43fe-85b2-378a2602f7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CAAD06-5B42-4F43-B854-E5F00A0B9129}">
  <ds:schemaRefs>
    <ds:schemaRef ds:uri="http://schemas.microsoft.com/sharepoint/v3/contenttype/forms"/>
  </ds:schemaRefs>
</ds:datastoreItem>
</file>

<file path=customXml/itemProps3.xml><?xml version="1.0" encoding="utf-8"?>
<ds:datastoreItem xmlns:ds="http://schemas.openxmlformats.org/officeDocument/2006/customXml" ds:itemID="{63A725F7-F028-4468-A8F7-481A6FCEE853}"/>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Frame</vt:lpstr>
      <vt:lpstr>Welcome to  St Andrew’s Infant School</vt:lpstr>
      <vt:lpstr>PowerPoint Presentation</vt:lpstr>
      <vt:lpstr>PowerPoint Presentation</vt:lpstr>
      <vt:lpstr>PowerPoint Presentation</vt:lpstr>
      <vt:lpstr>PowerPoint Presentation</vt:lpstr>
      <vt:lpstr>PowerPoint Presentation</vt:lpstr>
      <vt:lpstr>What will happen next?  - Accept your place – by 30th April  -Please email the school office, info@standrews-infant.surrey.sch.uk with details of your child’s pre-school/nursery.  This week if possible  -Once you have accepted your place, the School Office will send you an email giving you your login details for the information database where you will be able to input your child’s information.  Please complete this by Friday 22nd  May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Andrew’s Infant School</dc:title>
  <dc:creator>Zara</dc:creator>
  <cp:revision>2</cp:revision>
  <dcterms:created xsi:type="dcterms:W3CDTF">2019-06-25T14:53:26Z</dcterms:created>
  <dcterms:modified xsi:type="dcterms:W3CDTF">2026-04-24T13:35:44Z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0x010100DF3EE79CF21EF34FB40DC2208F297DD6</vt:lpwstr>
  </property>
  <property fmtid="{D5CDD505-2E9C-101B-9397-08002B2CF9AE}" pid="3" name="MediaServiceImageTags">
    <vt:lpwstr/>
  </property>
</Properties>
</file>